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4" r:id="rId11"/>
    <p:sldId id="268" r:id="rId12"/>
  </p:sldIdLst>
  <p:sldSz cx="14630400" cy="8229600"/>
  <p:notesSz cx="8229600" cy="14630400"/>
  <p:embeddedFontLst>
    <p:embeddedFont>
      <p:font typeface="SimSun" panose="02010600030101010101" pitchFamily="2" charset="-122"/>
      <p:regular r:id="rId16"/>
    </p:embeddedFont>
    <p:embeddedFont>
      <p:font typeface="Open Sans" pitchFamily="34" charset="0"/>
      <p:bold r:id="rId17"/>
    </p:embeddedFont>
    <p:embeddedFont>
      <p:font typeface="Open Sans" pitchFamily="34" charset="-122"/>
      <p:bold r:id="rId18"/>
    </p:embeddedFont>
    <p:embeddedFont>
      <p:font typeface="Open Sans" pitchFamily="34" charset="-120"/>
      <p:bold r:id="rId19"/>
    </p:embeddedFont>
    <p:embeddedFont>
      <p:font typeface="Segoe UI Black" panose="020B0A02040204020203" charset="0"/>
      <p:bold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0EB2F9E-C9E0-4EA3-A9E2-0DF5F691060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329566"/>
            <a:ext cx="3291840" cy="70218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329566"/>
            <a:ext cx="9684688" cy="70218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051686"/>
            <a:ext cx="12618720" cy="3423284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5507356"/>
            <a:ext cx="12618720" cy="1800224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1920240"/>
            <a:ext cx="6452006" cy="5431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6874" y="1920240"/>
            <a:ext cx="6452006" cy="5431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5" cy="192024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0"/>
            <a:ext cx="7406640" cy="5848350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5" cy="4573906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5" cy="192024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6" y="1184910"/>
            <a:ext cx="7406640" cy="5848350"/>
          </a:xfrm>
        </p:spPr>
        <p:txBody>
          <a:bodyPr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5" cy="4573906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731520" y="7494270"/>
            <a:ext cx="3413760" cy="5715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68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998720" y="7494270"/>
            <a:ext cx="4632960" cy="5715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68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10485120" y="7494270"/>
            <a:ext cx="3413760" cy="5715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68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lvl="0" indent="0" algn="ctr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528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11480" lvl="0" indent="-41148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•"/>
        <a:defRPr sz="384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91540" lvl="1" indent="-34290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–"/>
        <a:defRPr sz="336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371600" lvl="2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•"/>
        <a:defRPr sz="288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920240" lvl="3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–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468880" lvl="4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3017520" lvl="5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566160" lvl="6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4114800" lvl="7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4663440" lvl="8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6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48640" lvl="1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097280" lvl="2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45920" lvl="3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194560" lvl="4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743200" lvl="5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3291840" lvl="6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840480" lvl="7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4389120" lvl="8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73267"/>
            <a:ext cx="7556421" cy="35438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XÂY DỰNG ỨNG DỤNG WEB QUẢN LÝ CHI TIÊU CÁ NHÂN VỚI JAVA SPRING BOOT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50" y="5207000"/>
            <a:ext cx="7556500" cy="4133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Võ Chí Hải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5770245" y="5626735"/>
            <a:ext cx="7511415" cy="363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Nguyễn Đỗ Thành Lộc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79515" y="6029960"/>
            <a:ext cx="7557135" cy="8267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Hoàng Tuấn Kiệt</a:t>
            </a:r>
            <a:endParaRPr lang="en-US" sz="1750" dirty="0"/>
          </a:p>
        </p:txBody>
      </p:sp>
      <p:sp>
        <p:nvSpPr>
          <p:cNvPr id="7" name="Text Box 6"/>
          <p:cNvSpPr txBox="1"/>
          <p:nvPr/>
        </p:nvSpPr>
        <p:spPr>
          <a:xfrm>
            <a:off x="9185910" y="6699250"/>
            <a:ext cx="4876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8" name="Text 1"/>
          <p:cNvSpPr/>
          <p:nvPr/>
        </p:nvSpPr>
        <p:spPr>
          <a:xfrm>
            <a:off x="9729470" y="7266305"/>
            <a:ext cx="7556500" cy="41338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Giáo viên hướng dẫn: TS. Nguyễn Bảo Ân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36018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Giới thiệu đề tài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38495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Tên đề tài: Xây dựng ứng dụng web quản lý chi tiêu cá nhân sử dụng Spring Boot.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003012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Mục tiêu: Phát triển ứng dụng hỗ trợ người dùng ghi chép và phân tích các khoản thu – chi cá nhân thông qua giao diện web trực quan, thân thiện, áp dụng công nghệ Spring Boot.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7409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Mục tiêu của ứng dụng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851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Quản lý thu nhập và chi tiêu hàng ngày.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50" y="4470400"/>
            <a:ext cx="7556500" cy="6864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Hiển thị báo cáo thống kê tổng chi tiêu từng tháng dưới dạng biểu đồ.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50" y="5121275"/>
            <a:ext cx="7556500" cy="9810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Cảnh báo khi chi tiêu vượt quá mức thu nhập.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00288"/>
            <a:ext cx="591014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Lý do chọn đề tài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492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Nhu cầu quản lý tài chính cá nhân ngày càng tăng.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967282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Các phương pháp thủ công thiếu linh hoạt, dễ khiến người dùng mệt mỏi.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585335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58553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Mong muốn tạo ra giải pháp đơn giản, thân thiện, tập trung chức năng thiết yếu.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4018"/>
            <a:ext cx="739568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Các chức năng chính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12958"/>
            <a:ext cx="338399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Quản lý người dùng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0745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Đăng ký, đăng nhập, mã hóa mật khẩu.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10514"/>
            <a:ext cx="305907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Ghi chép thu – chi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805005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Thêm, xem và xóa giao dịch.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08069"/>
            <a:ext cx="345376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Thống kê &amp; Báo cáo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6202561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Biểu đồ thu chi theo tổng mức chi tiêu từng tháng dưới dạng biểu đồ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8209"/>
            <a:ext cx="605813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Thiết kế hệ thống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8396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Kiến trúc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65108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Monolithic.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3208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Frontend: HTML, CSS (</a:t>
            </a:r>
            <a:r>
              <a:rPr lang="en-US" alt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Tailwind CSS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899059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Backend: Spring Boot.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466034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Database: MySQL.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218396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Sơ đồ kiến trúc</a:t>
            </a:r>
            <a:endParaRPr lang="en-US" sz="22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9521" y="2793444"/>
            <a:ext cx="6244709" cy="42726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5240"/>
            <a:ext cx="657475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Công cụ sử dụng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1418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Spring Boot: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sym typeface="+mn-ea"/>
              </a:rPr>
              <a:t>Xây dựng API và xử lý logic nghiệp vụ.</a:t>
            </a:r>
            <a:endParaRPr lang="en-US" sz="2200" dirty="0"/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50" y="2513965"/>
            <a:ext cx="2835275" cy="1252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Tailwind CSS: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sym typeface="+mn-ea"/>
              </a:rPr>
              <a:t>Thiết kế giao diện người dùng.</a:t>
            </a:r>
            <a:endParaRPr lang="en-US" sz="2200" dirty="0"/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/>
              <a:t> 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82955" y="3051810"/>
            <a:ext cx="2770505" cy="3670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MySQL: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sym typeface="+mn-ea"/>
              </a:rPr>
              <a:t>Lưu trữ dữ liệu.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82360" y="559966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20684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690133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6"/>
          <p:cNvSpPr/>
          <p:nvPr/>
        </p:nvSpPr>
        <p:spPr>
          <a:xfrm>
            <a:off x="775970" y="3567430"/>
            <a:ext cx="12849225" cy="1878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Postman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Kiểm thử API.</a:t>
            </a:r>
            <a:endParaRPr lang="en-US" sz="2200" dirty="0"/>
          </a:p>
        </p:txBody>
      </p:sp>
      <p:sp>
        <p:nvSpPr>
          <p:cNvPr id="14" name="Text 6"/>
          <p:cNvSpPr/>
          <p:nvPr/>
        </p:nvSpPr>
        <p:spPr>
          <a:xfrm>
            <a:off x="767715" y="4447540"/>
            <a:ext cx="12857480" cy="66294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Swagger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Tạo tài liệu API tự động</a:t>
            </a:r>
            <a:endParaRPr lang="en-US" sz="2200" dirty="0">
              <a:solidFill>
                <a:srgbClr val="333F70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19" name="Text 6"/>
          <p:cNvSpPr/>
          <p:nvPr/>
        </p:nvSpPr>
        <p:spPr>
          <a:xfrm>
            <a:off x="794385" y="4956810"/>
            <a:ext cx="13211175" cy="75692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GitHub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Quản lý mã nguồn của dự án.</a:t>
            </a:r>
            <a:endParaRPr lang="en-US" sz="2200" dirty="0"/>
          </a:p>
        </p:txBody>
      </p:sp>
      <p:sp>
        <p:nvSpPr>
          <p:cNvPr id="20" name="Text 6"/>
          <p:cNvSpPr/>
          <p:nvPr/>
        </p:nvSpPr>
        <p:spPr>
          <a:xfrm>
            <a:off x="775970" y="6113145"/>
            <a:ext cx="12849225" cy="54800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GitHub Action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CI/CD.</a:t>
            </a:r>
            <a:endParaRPr lang="en-US" sz="2200" dirty="0"/>
          </a:p>
        </p:txBody>
      </p:sp>
      <p:sp>
        <p:nvSpPr>
          <p:cNvPr id="21" name="Text 6"/>
          <p:cNvSpPr/>
          <p:nvPr/>
        </p:nvSpPr>
        <p:spPr>
          <a:xfrm>
            <a:off x="776605" y="5564505"/>
            <a:ext cx="12975590" cy="52387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JIRA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Quản lý tiến độ của dự án.</a:t>
            </a:r>
            <a:endParaRPr lang="en-US" sz="2200" dirty="0"/>
          </a:p>
        </p:txBody>
      </p:sp>
      <p:sp>
        <p:nvSpPr>
          <p:cNvPr id="24" name="Text 6"/>
          <p:cNvSpPr/>
          <p:nvPr/>
        </p:nvSpPr>
        <p:spPr>
          <a:xfrm>
            <a:off x="782320" y="6759575"/>
            <a:ext cx="13110845" cy="52387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Figma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Thiết kế giao diện UI/UX.</a:t>
            </a:r>
            <a:endParaRPr lang="en-US" sz="2200" dirty="0"/>
          </a:p>
        </p:txBody>
      </p:sp>
      <p:sp>
        <p:nvSpPr>
          <p:cNvPr id="25" name="Text 6"/>
          <p:cNvSpPr/>
          <p:nvPr/>
        </p:nvSpPr>
        <p:spPr>
          <a:xfrm>
            <a:off x="776605" y="4009390"/>
            <a:ext cx="12975590" cy="52387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Docker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Đóng gói và triển khai ứng dụng.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4018"/>
            <a:ext cx="718649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Đánh giá và Kết luận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1295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Khó khăn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0745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Kiến trúc monolithic, bảo mật, thiết kế UI/UX.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1051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Bài học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805005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Chọn kiến trúc phù hợp, tối ưu DB, bảo mật, UX/UI.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080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Đề xuất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6202561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Quản lý mã nguồn chuyên nghiệp, áp dụng test.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sz="3600">
                <a:latin typeface="Segoe UI Black" panose="020B0A02040204020203" charset="0"/>
                <a:cs typeface="Segoe UI Black" panose="020B0A02040204020203" charset="0"/>
              </a:rPr>
              <a:t>Cảm ơn Thầy/Cô và các bạn đã lắng nghe phần trình bày của nhóm em đến đây là kết thúc</a:t>
            </a:r>
            <a:endParaRPr lang="en-US" sz="3600">
              <a:latin typeface="Segoe UI Black" panose="020B0A02040204020203" charset="0"/>
              <a:cs typeface="Segoe UI Black" panose="020B0A02040204020203" charset="0"/>
            </a:endParaRPr>
          </a:p>
        </p:txBody>
      </p:sp>
      <p:sp>
        <p:nvSpPr>
          <p:cNvPr id="2" name="Text 0"/>
          <p:cNvSpPr/>
          <p:nvPr/>
        </p:nvSpPr>
        <p:spPr>
          <a:xfrm>
            <a:off x="5365115" y="1778000"/>
            <a:ext cx="5422900" cy="58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2E3C4E"/>
                </a:solidFill>
                <a:latin typeface="Bahnschrift SemiLight SemiCondensed" panose="020B0502040204020203" charset="0"/>
                <a:ea typeface="Host Grotesk Medium" panose="020B0504030402000203" pitchFamily="34" charset="-122"/>
                <a:cs typeface="Bahnschrift SemiLight SemiCondensed" panose="020B0502040204020203" charset="0"/>
              </a:rPr>
              <a:t>LỜI CẢM ƠN</a:t>
            </a:r>
            <a:endParaRPr lang="en-US" sz="3700" b="1" dirty="0">
              <a:latin typeface="Bahnschrift SemiLight SemiCondensed" panose="020B0502040204020203" charset="0"/>
              <a:cs typeface="Bahnschrift SemiLight SemiCondensed" panose="020B0502040204020203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1779</Words>
  <Application>WPS Presentation</Application>
  <PresentationFormat>On-screen Show (16:9)</PresentationFormat>
  <Paragraphs>102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8" baseType="lpstr">
      <vt:lpstr>Arial</vt:lpstr>
      <vt:lpstr>SimSun</vt:lpstr>
      <vt:lpstr>Wingdings</vt:lpstr>
      <vt:lpstr>Unbounded Bold</vt:lpstr>
      <vt:lpstr>Segoe Print</vt:lpstr>
      <vt:lpstr>Unbounded Bold</vt:lpstr>
      <vt:lpstr>Unbounded Bold</vt:lpstr>
      <vt:lpstr>Open Sans</vt:lpstr>
      <vt:lpstr>Open Sans</vt:lpstr>
      <vt:lpstr>Open Sans</vt:lpstr>
      <vt:lpstr>Segoe UI Black</vt:lpstr>
      <vt:lpstr>Bahnschrift SemiLight SemiCondensed</vt:lpstr>
      <vt:lpstr>Bahnschrift</vt:lpstr>
      <vt:lpstr>Host Grotesk Medium</vt:lpstr>
      <vt:lpstr>Microsoft YaHei</vt:lpstr>
      <vt:lpstr>Arial Unicode MS</vt:lpstr>
      <vt:lpstr>Calibri</vt:lpstr>
      <vt:lpstr>MingLiU-ExtB</vt:lpstr>
      <vt:lpstr>Default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Cảm ơn Thầy/Cô và các bạn đã lắng nghe phần trình bày của nhóm em đến đây là kết thúc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Enter</cp:lastModifiedBy>
  <cp:revision>14</cp:revision>
  <dcterms:created xsi:type="dcterms:W3CDTF">2025-07-03T03:21:00Z</dcterms:created>
  <dcterms:modified xsi:type="dcterms:W3CDTF">2025-07-08T02:28:25Z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9BC7BA3CB9E54E0B96D5D47C2CE6521C_12</vt:lpwstr>
  </property>
  <property fmtid="{D5CDD505-2E9C-101B-9397-08002B2CF9AE}" pid="3" name="KSOProductBuildVer">
    <vt:lpwstr>1033-12.2.0.21931</vt:lpwstr>
  </property>
</Properties>
</file>